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308" r:id="rId6"/>
    <p:sldId id="309" r:id="rId7"/>
    <p:sldId id="301" r:id="rId8"/>
    <p:sldId id="280" r:id="rId9"/>
    <p:sldId id="285" r:id="rId10"/>
    <p:sldId id="302" r:id="rId11"/>
    <p:sldId id="304" r:id="rId12"/>
    <p:sldId id="398" r:id="rId13"/>
    <p:sldId id="281" r:id="rId14"/>
    <p:sldId id="282" r:id="rId15"/>
    <p:sldId id="397" r:id="rId16"/>
    <p:sldId id="292" r:id="rId17"/>
    <p:sldId id="286" r:id="rId18"/>
    <p:sldId id="310" r:id="rId19"/>
    <p:sldId id="303" r:id="rId20"/>
    <p:sldId id="399" r:id="rId21"/>
    <p:sldId id="296" r:id="rId22"/>
    <p:sldId id="283" r:id="rId23"/>
    <p:sldId id="287" r:id="rId24"/>
    <p:sldId id="289" r:id="rId25"/>
    <p:sldId id="288" r:id="rId26"/>
    <p:sldId id="290" r:id="rId27"/>
    <p:sldId id="400" r:id="rId28"/>
    <p:sldId id="402" r:id="rId29"/>
    <p:sldId id="401" r:id="rId30"/>
    <p:sldId id="284" r:id="rId31"/>
    <p:sldId id="311" r:id="rId32"/>
    <p:sldId id="300" r:id="rId33"/>
    <p:sldId id="299" r:id="rId34"/>
    <p:sldId id="297" r:id="rId35"/>
    <p:sldId id="312" r:id="rId36"/>
    <p:sldId id="403" r:id="rId37"/>
  </p:sldIdLst>
  <p:sldSz cx="12011025" cy="6859588"/>
  <p:notesSz cx="6858000" cy="9144000"/>
  <p:defaultTextStyle>
    <a:defPPr>
      <a:defRPr lang="pl-PL"/>
    </a:defPPr>
    <a:lvl1pPr marL="0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7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5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1484" autoAdjust="0"/>
  </p:normalViewPr>
  <p:slideViewPr>
    <p:cSldViewPr>
      <p:cViewPr varScale="1">
        <p:scale>
          <a:sx n="101" d="100"/>
          <a:sy n="101" d="100"/>
        </p:scale>
        <p:origin x="678" y="108"/>
      </p:cViewPr>
      <p:guideLst>
        <p:guide orient="horz" pos="2161"/>
        <p:guide pos="3783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09:32:56.5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24575,'0'592'-1365,"0"-569"-5461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09:34:12.7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24575,'0'617'-1365,"0"-595"-5461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09:34:16.9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24575,'0'796'-1365,"0"-774"-5461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4T09:34:18.9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125D-A02B-494F-866C-7913DAF02FA0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85800"/>
            <a:ext cx="6003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3135E-1A4D-4336-90A6-23F92D43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8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66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576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381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29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060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1C13A-3937-1D7F-B46B-9E6DEA6C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815D513-8F96-8B98-9FFA-4A17FFC72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30C1BA-63A4-E065-6173-017C95976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Krótki, programowy tekst do opracowania, który wyjaśnia, w jakim celu jest to sprawozdanie.</a:t>
            </a: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Należy pamiętać o zmianie nazwy jednostki.</a:t>
            </a: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Zachęcamy nadleśnictwa do przygotowania własnej treści o podobnym charakterze.</a:t>
            </a:r>
          </a:p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B1A704-016D-B2C2-D034-9D4A4B7C4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344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miarę możliwości – w rozbiciu na gminy</a:t>
            </a:r>
            <a:endParaRPr lang="pl-PL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793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330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89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/>
              <a:t>Szczególnie w trakcie prezentacji warto podnieść kwestię trudności z wyliczeniem nakładów na ochronę przyrody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166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10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0334-9329-D525-3AF4-BF578F8F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A78759-D0D1-A93C-C400-4C7C908E8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3CE4351-0559-4108-9BFD-793EC24F1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Należy pamiętać o zmianie nazwy jednostki.</a:t>
            </a: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Zachęcamy nadleśnictwa do przygotowania własnej treści o podobnym charakterze.</a:t>
            </a:r>
          </a:p>
          <a:p>
            <a:endParaRPr lang="pl-PL" baseline="0" dirty="0"/>
          </a:p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33617D-BC78-ADE3-E94B-8A2A1ED0F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868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1. </a:t>
            </a: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informacja o projektach leśno-samorządowych, wykonanych modernizacjach dróg leśnych, z których w celach rekreacyjnych korzysta społeczność lokalna, oddanych do użytku nowych obiektach (kancelarie, infrastruktura turystyczna) – optymalnie mapa z lokalizacją plus fotografia; koszty?</a:t>
            </a:r>
            <a:endParaRPr lang="pl-PL" sz="2000" i="1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aseline="0" dirty="0"/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2. </a:t>
            </a: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przeznaczenie środków na cele społecznie-użyteczne – suma, syntetyczna informacja z raportów publikowanych w BIP</a:t>
            </a: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O ile nadleśnictwo znalazło się w gronie pracujących nad lasami o wiodącej funkcji społecznej (</a:t>
            </a:r>
            <a:r>
              <a:rPr lang="pl-PL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MKiŚ</a:t>
            </a:r>
            <a:r>
              <a:rPr lang="pl-PL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zakres zapewne wymaga odrębnego slajdu </a:t>
            </a:r>
            <a:endParaRPr lang="pl-PL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7766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903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/>
              <a:t>W miarę możliwości – zakres ilustrowany fotografiami gatunków, zagadnień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994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6D5D-C66C-E7D2-21DB-AA44357FA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1A81CD-7D67-C08E-0348-D69657267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2D7800C-0631-A253-C1F7-36A75FBE8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Krótki, programowy tekst do opracowania, który wyjaśnia, w jakim celu jest to sprawozdanie.</a:t>
            </a: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Należy pamiętać o zmianie nazwy jednostki.</a:t>
            </a:r>
          </a:p>
          <a:p>
            <a:pPr marL="0" marR="0" lvl="0" indent="0" algn="l" defTabSz="1451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Zachęcamy nadleśnictwa do przygotowania własnej treści o podobnym charakterze.</a:t>
            </a:r>
          </a:p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E372A8-4C0E-BA2D-1E56-CFFBB2663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749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aseline="0" dirty="0"/>
              <a:t>3. Informacja nt. lokalizacji, w których cięcia mogą wywołać zainteresowanie społeczności lokalnych (sąsiedztwo osiedli, rezerwaty, obszary wykorzystywane rekreacyjnie, sąsiedztwo szlaków komunikacyjnych).</a:t>
            </a:r>
          </a:p>
          <a:p>
            <a:r>
              <a:rPr lang="pl-PL" baseline="0" dirty="0"/>
              <a:t>4. Trasy, wobec których mogą pojawić się obiekcje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553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910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642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DFFB-92F5-B3D3-3FF2-AEFB33F8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EA711B-3CC0-0E9E-20BB-88B1AA015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52D05F-657E-AE99-43DC-A9794AF07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FACDC-B5D2-0EB4-28F4-042FBC897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44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3DBFB-00A3-11B7-F38E-167DB9658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92D18D4-28A6-5714-B315-15C517DD7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5D48EBA-E7B8-081B-CE35-5CF2A78B8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92183DD-B7E3-3DCF-F9E5-FDD030514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97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1DE85-4B1D-EB71-568A-5914E60C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014E36-FF4C-1047-0444-AF4F77B54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A8811E-079D-A086-7685-483E893AE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8DF05E-EC68-A86D-903F-CDAEA5EAD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0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20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67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57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920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213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96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0827" y="2130921"/>
            <a:ext cx="10209371" cy="147036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01654" y="3887100"/>
            <a:ext cx="8407718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6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70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69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07993" y="206425"/>
            <a:ext cx="2702481" cy="438886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0551" y="206425"/>
            <a:ext cx="7907258" cy="438886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6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741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01554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20279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77011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2330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25071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062288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89957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71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45437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95769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575839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98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269105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627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483295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78529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09400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2318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8788" y="4407922"/>
            <a:ext cx="1020937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48788" y="2907387"/>
            <a:ext cx="1020937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37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14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186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22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26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298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7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8720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546740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33999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289906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08290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122293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3281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60881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8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0551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05606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87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51" y="274702"/>
            <a:ext cx="10809923" cy="114326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0551" y="1535470"/>
            <a:ext cx="5306955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0551" y="2175379"/>
            <a:ext cx="5306955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01438" y="1535470"/>
            <a:ext cx="530904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01438" y="2175379"/>
            <a:ext cx="5309040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13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83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74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56" y="273113"/>
            <a:ext cx="3951544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5977" y="273116"/>
            <a:ext cx="6714497" cy="585446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0556" y="1435437"/>
            <a:ext cx="3951544" cy="46921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20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4245" y="4801713"/>
            <a:ext cx="7206615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54245" y="612917"/>
            <a:ext cx="7206615" cy="4115753"/>
          </a:xfrm>
        </p:spPr>
        <p:txBody>
          <a:bodyPr/>
          <a:lstStyle>
            <a:lvl1pPr marL="0" indent="0">
              <a:buNone/>
              <a:defRPr sz="4200"/>
            </a:lvl1pPr>
            <a:lvl2pPr marL="603729" indent="0">
              <a:buNone/>
              <a:defRPr sz="3700"/>
            </a:lvl2pPr>
            <a:lvl3pPr marL="1207460" indent="0">
              <a:buNone/>
              <a:defRPr sz="3200"/>
            </a:lvl3pPr>
            <a:lvl4pPr marL="1811189" indent="0">
              <a:buNone/>
              <a:defRPr sz="2600"/>
            </a:lvl4pPr>
            <a:lvl5pPr marL="2414918" indent="0">
              <a:buNone/>
              <a:defRPr sz="2600"/>
            </a:lvl5pPr>
            <a:lvl6pPr marL="3018648" indent="0">
              <a:buNone/>
              <a:defRPr sz="2600"/>
            </a:lvl6pPr>
            <a:lvl7pPr marL="3622377" indent="0">
              <a:buNone/>
              <a:defRPr sz="2600"/>
            </a:lvl7pPr>
            <a:lvl8pPr marL="4226108" indent="0">
              <a:buNone/>
              <a:defRPr sz="2600"/>
            </a:lvl8pPr>
            <a:lvl9pPr marL="4829837" indent="0">
              <a:buNone/>
              <a:defRPr sz="26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54245" y="5368583"/>
            <a:ext cx="7206615" cy="8050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62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0551" y="274702"/>
            <a:ext cx="10809923" cy="1143265"/>
          </a:xfrm>
          <a:prstGeom prst="rect">
            <a:avLst/>
          </a:prstGeom>
        </p:spPr>
        <p:txBody>
          <a:bodyPr vert="horz" lIns="120747" tIns="60373" rIns="120747" bIns="60373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0551" y="1600573"/>
            <a:ext cx="10809923" cy="4527011"/>
          </a:xfrm>
          <a:prstGeom prst="rect">
            <a:avLst/>
          </a:prstGeom>
        </p:spPr>
        <p:txBody>
          <a:bodyPr vert="horz" lIns="120747" tIns="60373" rIns="120747" bIns="60373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055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95654-D518-47B8-8E26-BBB49DC1D216}" type="datetimeFigureOut">
              <a:rPr lang="pl-PL" smtClean="0"/>
              <a:t>04.04.2025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03767" y="6357824"/>
            <a:ext cx="3803491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0790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43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6" r:id="rId36"/>
    <p:sldLayoutId id="2147483697" r:id="rId37"/>
    <p:sldLayoutId id="2147483698" r:id="rId38"/>
  </p:sldLayoutIdLst>
  <p:txStyles>
    <p:titleStyle>
      <a:lvl1pPr algn="ctr" defTabSz="1207460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797" indent="-452797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1060" indent="-377331" algn="l" defTabSz="1207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324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053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784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20513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2424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797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170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729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460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189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91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64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377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610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9837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hyperlink" Target="bdl.lasy.gov.pl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9.xml"/><Relationship Id="rId6" Type="http://schemas.openxmlformats.org/officeDocument/2006/relationships/customXml" Target="../ink/ink3.xml"/><Relationship Id="rId5" Type="http://schemas.openxmlformats.org/officeDocument/2006/relationships/image" Target="../media/image10.png"/><Relationship Id="rId4" Type="http://schemas.openxmlformats.org/officeDocument/2006/relationships/customXml" Target="../ink/ink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777933" y="3155426"/>
            <a:ext cx="29046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40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6CF9EA-4D55-C970-CEF8-B5E0806B6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648" y="340932"/>
            <a:ext cx="1570405" cy="9701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A86A76-6B60-CBCE-F0BD-4122A71C2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966" y="403057"/>
            <a:ext cx="3406521" cy="101020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7E6C45-05CD-9F1B-9EC5-B595A875BA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r="26774"/>
          <a:stretch/>
        </p:blipFill>
        <p:spPr>
          <a:xfrm>
            <a:off x="-25641" y="35306"/>
            <a:ext cx="4193752" cy="6772589"/>
          </a:xfrm>
          <a:prstGeom prst="rect">
            <a:avLst/>
          </a:prstGeom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CCB24AB6-8078-2EDA-92C1-CC520AF3A604}"/>
              </a:ext>
            </a:extLst>
          </p:cNvPr>
          <p:cNvSpPr/>
          <p:nvPr/>
        </p:nvSpPr>
        <p:spPr>
          <a:xfrm>
            <a:off x="327607" y="403057"/>
            <a:ext cx="4193752" cy="6053130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DAC72615-0A6F-92FE-3201-2FA47BF53CB8}"/>
              </a:ext>
            </a:extLst>
          </p:cNvPr>
          <p:cNvCxnSpPr>
            <a:cxnSpLocks/>
          </p:cNvCxnSpPr>
          <p:nvPr/>
        </p:nvCxnSpPr>
        <p:spPr>
          <a:xfrm>
            <a:off x="4924994" y="3997307"/>
            <a:ext cx="6620986" cy="0"/>
          </a:xfrm>
          <a:prstGeom prst="line">
            <a:avLst/>
          </a:prstGeom>
          <a:ln w="22225">
            <a:solidFill>
              <a:srgbClr val="CDB3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A4699A6-D03D-3B52-E9C7-B29BBF5F6AB9}"/>
              </a:ext>
            </a:extLst>
          </p:cNvPr>
          <p:cNvSpPr txBox="1"/>
          <p:nvPr/>
        </p:nvSpPr>
        <p:spPr>
          <a:xfrm>
            <a:off x="699691" y="686814"/>
            <a:ext cx="2184500" cy="242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57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576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94E58E-F463-6E77-B5F5-F5F2BE5544A5}"/>
              </a:ext>
            </a:extLst>
          </p:cNvPr>
          <p:cNvSpPr txBox="1"/>
          <p:nvPr/>
        </p:nvSpPr>
        <p:spPr>
          <a:xfrm>
            <a:off x="4965071" y="1990984"/>
            <a:ext cx="6620986" cy="1882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Babimost</a:t>
            </a:r>
          </a:p>
          <a:p>
            <a:b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Informacja o działalności w roku 2024</a:t>
            </a:r>
            <a:b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Plany na rok 2025</a:t>
            </a:r>
            <a:endParaRPr lang="pl-PL" sz="236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Struktura organizacyjna nadleśnictwa 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65408" y="1729245"/>
            <a:ext cx="9836893" cy="3218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Aktualna liczba pracowników – 48.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posiada Ośrodek Hodowli Zwierzyny.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w porozumieniu z 4 Starostwami – Zielona Góra, Świebodzin, Wolsztyn i Nowy Tomyśl realizuje nadzór nad gosp. leśną w lasach niestanowiących własności Skarbu Państwa, na powierzchni ponad 2060 ha.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Realizujemy praktyki zawodowe dla ponad 200 uczniów ZSL Rogoziniec.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Prowadzimy edukację leśną dla dzieci i dorosłych – w 2024 roku mieliśmy przyjemność gościć na takich zajęciach ok. 1700 osób.</a:t>
            </a:r>
          </a:p>
        </p:txBody>
      </p:sp>
    </p:spTree>
    <p:extLst>
      <p:ext uri="{BB962C8B-B14F-4D97-AF65-F5344CB8AC3E}">
        <p14:creationId xmlns:p14="http://schemas.microsoft.com/office/powerpoint/2010/main" val="1072571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7" y="1053530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urządzenia lasu – podstawa działalności nadleśnictwa</a:t>
            </a:r>
            <a:endParaRPr lang="pl-PL" sz="3152" dirty="0">
              <a:solidFill>
                <a:srgbClr val="005023"/>
              </a:solidFill>
            </a:endParaRPr>
          </a:p>
        </p:txBody>
      </p:sp>
      <p:sp>
        <p:nvSpPr>
          <p:cNvPr id="2" name="Lorem ipsum dolor sit amet, consectetur adipiscing elit,">
            <a:extLst>
              <a:ext uri="{FF2B5EF4-FFF2-40B4-BE49-F238E27FC236}">
                <a16:creationId xmlns:a16="http://schemas.microsoft.com/office/drawing/2014/main" id="{D174D833-3D2D-FD88-2E0C-8F0B20721C57}"/>
              </a:ext>
            </a:extLst>
          </p:cNvPr>
          <p:cNvSpPr txBox="1"/>
          <p:nvPr/>
        </p:nvSpPr>
        <p:spPr>
          <a:xfrm>
            <a:off x="1428525" y="1591970"/>
            <a:ext cx="9480769" cy="2165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600" dirty="0"/>
              <a:t>To kluczowy dokument określający zasady gospodarki leśnej i podstawa naszego działania. Opracowany </a:t>
            </a:r>
            <a:r>
              <a:rPr lang="pl-PL" sz="1600" b="1" dirty="0"/>
              <a:t>na 10 lat</a:t>
            </a:r>
            <a:r>
              <a:rPr lang="pl-PL" sz="1600" dirty="0"/>
              <a:t>. </a:t>
            </a:r>
            <a:r>
              <a:rPr lang="pl-PL" sz="1600" dirty="0">
                <a:cs typeface="Times New Roman" panose="02020603050405020304" pitchFamily="18" charset="0"/>
              </a:rPr>
              <a:t>Obejmuje całe nadleśnictwo, ale indywidualne planowanie dotyczy </a:t>
            </a:r>
            <a:r>
              <a:rPr lang="pl-PL" sz="1600" dirty="0" err="1">
                <a:cs typeface="Times New Roman" panose="02020603050405020304" pitchFamily="18" charset="0"/>
              </a:rPr>
              <a:t>wydzieleń</a:t>
            </a:r>
            <a:r>
              <a:rPr lang="pl-PL" sz="1600" dirty="0">
                <a:cs typeface="Times New Roman" panose="02020603050405020304" pitchFamily="18" charset="0"/>
              </a:rPr>
              <a:t>, czyli kilkuhektarowych, jednolitych fragmentów lasu. Takich </a:t>
            </a:r>
            <a:r>
              <a:rPr lang="pl-PL" sz="1600" dirty="0" err="1">
                <a:cs typeface="Times New Roman" panose="02020603050405020304" pitchFamily="18" charset="0"/>
              </a:rPr>
              <a:t>wydzieleń</a:t>
            </a:r>
            <a:r>
              <a:rPr lang="pl-PL" sz="1600" dirty="0">
                <a:cs typeface="Times New Roman" panose="02020603050405020304" pitchFamily="18" charset="0"/>
              </a:rPr>
              <a:t> jest w naszym nadleśnictwie 11 309.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600" dirty="0">
                <a:cs typeface="Times New Roman" panose="02020603050405020304" pitchFamily="18" charset="0"/>
              </a:rPr>
              <a:t>Plan wykonali specjaliści spoza Lasów Państwowych. Zatwierdził Minister Klimatu i Środowiska.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sz="1600" dirty="0"/>
              <a:t>Plan zawiera opis i ocenę stanu lasu oraz cele, zadania i metody prowadzenia gospodarki leśnej. Proces jego tworzenia i zatwierdzania jest precyzyjnie uregulowany i angażuje różne podmioty oraz społeczeństwo.</a:t>
            </a:r>
            <a:endParaRPr lang="pl-PL" sz="16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pl-PL" sz="16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C2F08F-8F09-03FD-FC7F-5A52DFE7380F}"/>
              </a:ext>
            </a:extLst>
          </p:cNvPr>
          <p:cNvSpPr txBox="1"/>
          <p:nvPr/>
        </p:nvSpPr>
        <p:spPr>
          <a:xfrm>
            <a:off x="1277271" y="3789834"/>
            <a:ext cx="958160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1600" b="1" dirty="0"/>
              <a:t>W jakim celu wykonujemy plan?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Zrównoważone zarządzanie lasami</a:t>
            </a:r>
            <a:r>
              <a:rPr lang="pl-PL" sz="1600" dirty="0"/>
              <a:t> – zapewnienie równowagi między ochroną przyrody a użytkowaniem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Ochrona ekosystemów leśnych</a:t>
            </a:r>
            <a:r>
              <a:rPr lang="pl-PL" sz="1600" dirty="0"/>
              <a:t> – uwzględnienie obszarów chronionych i działań na rzecz bioróżnorodności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Planowanie pozyskania drewna</a:t>
            </a:r>
            <a:r>
              <a:rPr lang="pl-PL" sz="1600" dirty="0"/>
              <a:t> – określenie, ile drewna można pozyskać bez naruszania stabilności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Dostosowanie gospodarki leśnej do warunków środowiskowych</a:t>
            </a:r>
            <a:r>
              <a:rPr lang="pl-PL" sz="1600" dirty="0"/>
              <a:t> – uwzględnienie klimatu, gleby i zasobów wodnych</a:t>
            </a:r>
          </a:p>
        </p:txBody>
      </p:sp>
    </p:spTree>
    <p:extLst>
      <p:ext uri="{BB962C8B-B14F-4D97-AF65-F5344CB8AC3E}">
        <p14:creationId xmlns:p14="http://schemas.microsoft.com/office/powerpoint/2010/main" val="20806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97236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dostępny dla każdego</a:t>
            </a:r>
            <a:endParaRPr lang="pl-PL" sz="2364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49516B-E20C-406B-A622-5FA79F3A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0" t="12201" r="21651" b="8000"/>
          <a:stretch/>
        </p:blipFill>
        <p:spPr>
          <a:xfrm>
            <a:off x="7470920" y="970571"/>
            <a:ext cx="4540104" cy="5391374"/>
          </a:xfrm>
          <a:prstGeom prst="rect">
            <a:avLst/>
          </a:prstGeom>
        </p:spPr>
      </p:pic>
      <p:pic>
        <p:nvPicPr>
          <p:cNvPr id="3074" name="Picture 2" descr="Bank Danych o Lasach">
            <a:extLst>
              <a:ext uri="{FF2B5EF4-FFF2-40B4-BE49-F238E27FC236}">
                <a16:creationId xmlns:a16="http://schemas.microsoft.com/office/drawing/2014/main" id="{C2014850-7EEB-4E9E-968E-07D925FD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8" y="5143426"/>
            <a:ext cx="278693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B9822D4-EF7A-8AF8-AA65-DABFC6AE63A5}"/>
              </a:ext>
            </a:extLst>
          </p:cNvPr>
          <p:cNvSpPr txBox="1"/>
          <p:nvPr/>
        </p:nvSpPr>
        <p:spPr>
          <a:xfrm>
            <a:off x="1036960" y="1587908"/>
            <a:ext cx="6003890" cy="365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Działamy transparentnie</a:t>
            </a:r>
            <a:r>
              <a:rPr lang="pl-PL" sz="1600" dirty="0"/>
              <a:t>. Dlatego przy tworzeniu planu odbywają się konsultacje społeczne. Gotowy plan podlega strategicznej ocenie oddziaływania na środowisku i jest opiniowany przez RDOŚ, IOŚ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Każdy ma wgląd do planu</a:t>
            </a:r>
            <a:r>
              <a:rPr lang="pl-PL" sz="1600" dirty="0"/>
              <a:t>. Plan urządzenia lasu umieszczamy w internetowym BIP. Do pobrania udostępniamy opis nadleśnictwa (elaborat) i program ochrony przyrody: </a:t>
            </a:r>
            <a:r>
              <a:rPr lang="pl-PL" sz="1600" u="sng" dirty="0"/>
              <a:t>www.gov.pl/web/nadlesnictwo-babimost/plan-urzadzenia-lasu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cs typeface="Times New Roman" panose="02020603050405020304" pitchFamily="18" charset="0"/>
              </a:rPr>
              <a:t>Sprawdź, co zaplanowaliśmy w znanym Ci fragmencie lasu</a:t>
            </a:r>
            <a:r>
              <a:rPr lang="pl-PL" sz="1600" dirty="0">
                <a:cs typeface="Times New Roman" panose="02020603050405020304" pitchFamily="18" charset="0"/>
              </a:rPr>
              <a:t>.</a:t>
            </a:r>
            <a:br>
              <a:rPr lang="pl-PL" sz="1600" dirty="0">
                <a:cs typeface="Times New Roman" panose="02020603050405020304" pitchFamily="18" charset="0"/>
              </a:rPr>
            </a:br>
            <a:r>
              <a:rPr lang="pl-PL" sz="1600" dirty="0">
                <a:cs typeface="Times New Roman" panose="02020603050405020304" pitchFamily="18" charset="0"/>
              </a:rPr>
              <a:t>Treść planu trafia także do Banku Danych o Lasach (</a:t>
            </a:r>
            <a:r>
              <a:rPr lang="pl-PL" sz="1600" dirty="0">
                <a:cs typeface="Times New Roman" panose="02020603050405020304" pitchFamily="18" charset="0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bdl.lasy.gov.pl</a:t>
            </a:r>
            <a:r>
              <a:rPr lang="pl-PL" sz="1600" dirty="0">
                <a:cs typeface="Times New Roman" panose="02020603050405020304" pitchFamily="18" charset="0"/>
              </a:rPr>
              <a:t>). Tutaj każdy może zapoznać się z charakterystyką wybranego wydzielenia leśnego i sprawdzić, jakie prace będziemy prowadzić w tym fragmencie lasu</a:t>
            </a:r>
          </a:p>
        </p:txBody>
      </p:sp>
    </p:spTree>
    <p:extLst>
      <p:ext uri="{BB962C8B-B14F-4D97-AF65-F5344CB8AC3E}">
        <p14:creationId xmlns:p14="http://schemas.microsoft.com/office/powerpoint/2010/main" val="981793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formacje o Planie Urządzenia Lasu - Regionalna Dyrekcja Lasów Państwowych  w Katowicach - Lasy Państwowe">
            <a:extLst>
              <a:ext uri="{FF2B5EF4-FFF2-40B4-BE49-F238E27FC236}">
                <a16:creationId xmlns:a16="http://schemas.microsoft.com/office/drawing/2014/main" id="{5E8FD839-924F-467F-80A7-2754AC1A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85" y="1665179"/>
            <a:ext cx="476192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C4F2983-3625-42A6-9176-61731E7E098B}"/>
              </a:ext>
            </a:extLst>
          </p:cNvPr>
          <p:cNvSpPr txBox="1"/>
          <p:nvPr/>
        </p:nvSpPr>
        <p:spPr>
          <a:xfrm>
            <a:off x="1469008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Jak powstaje plan? Lokalny zespół współpracy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25404D1-702A-6EC7-6B0E-96F2D6150E75}"/>
              </a:ext>
            </a:extLst>
          </p:cNvPr>
          <p:cNvSpPr txBox="1"/>
          <p:nvPr/>
        </p:nvSpPr>
        <p:spPr>
          <a:xfrm>
            <a:off x="1436836" y="1545081"/>
            <a:ext cx="4645973" cy="4557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b="0" i="0" dirty="0">
                <a:solidFill>
                  <a:srgbClr val="2B2B2B"/>
                </a:solidFill>
                <a:effectLst/>
                <a:latin typeface="arial" panose="020B0604020202020204" pitchFamily="34" charset="0"/>
              </a:rPr>
              <a:t>Zespół Lokalnej Współpracy stanowi grupę doradczą i opiniotwórczą, którą powołuje się na czas sporządzania planu urządzania lasu. Zadaniem Zespołów Lokalnej Współpracy będzie prowadzenie dialogu społecznego, wymiany informacji, konsultowania projektów lokalizacji lasów o zwiększonej funkcji społecznej oraz planu niezbędnych działań gospodarczych i ochronnych zmierzających do ich bezpiecznego udostępniania. Prace zespołu prowadzone będą w czterech grupach interesariuszy: samorządowej, społecznej, naukowej i przedsiębiorców. W roku 2025 planowane jest rozpoczęcie procesu sporządzania nowego PUL dla nadleśnictwa na lata 2028-2037, w którym samorządy mogą aktywnie uczestniczyć i zgłaszać swoje uwagi w ramach ZLW.</a:t>
            </a:r>
            <a:endParaRPr lang="pl-PL" sz="2102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5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Rozmiar zadań zapisanych w planie urządzenia lasu 2018 - 2027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69008" y="2205658"/>
            <a:ext cx="9836893" cy="2937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364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etat </a:t>
            </a:r>
            <a:r>
              <a:rPr lang="pl-PL" sz="2364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miąższościowy</a:t>
            </a: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użytków rębnych – 45 4937 m3</a:t>
            </a:r>
            <a:endParaRPr lang="pl-PL" sz="236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etat  powierzchniowy cięć w użytkowaniu </a:t>
            </a:r>
            <a:r>
              <a:rPr lang="pl-PL" sz="2364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przedrębnym</a:t>
            </a: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(ha) wraz z szacunkowym pozyskaniem – 10 003,55 ha (40 8274 m3)</a:t>
            </a:r>
            <a:endParaRPr lang="pl-PL" sz="236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projektowana powierzchnia zalesień i odnowień – 1 915,31 ha,</a:t>
            </a:r>
            <a:endParaRPr lang="pl-PL" sz="236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projektowana powierzchni pielęgnowania lasu (ha) – 2 392,82 ha</a:t>
            </a:r>
            <a:endParaRPr lang="pl-PL" sz="236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9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EDD9-26C1-5820-3A9C-0ED8D933F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6EC1F42-33D2-0C33-57E3-5687E18D4D2C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</a:t>
            </a:r>
            <a:endParaRPr lang="pl-PL" sz="5254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się działo w nadleśnictwie –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- podsumowanie roku 2024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60127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443133" y="101117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 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43133" y="1557586"/>
            <a:ext cx="8644560" cy="71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Użytkowanie rębne – 50 434m3, Użytkowanie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przedrębne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38 010m3, Użytki przygodne – 2 154m3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7435AA5-217A-ADC9-D0E1-EEFC92393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010870"/>
              </p:ext>
            </p:extLst>
          </p:nvPr>
        </p:nvGraphicFramePr>
        <p:xfrm>
          <a:off x="2405112" y="1989634"/>
          <a:ext cx="6840760" cy="4032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1757">
                  <a:extLst>
                    <a:ext uri="{9D8B030D-6E8A-4147-A177-3AD203B41FA5}">
                      <a16:colId xmlns:a16="http://schemas.microsoft.com/office/drawing/2014/main" val="3028036915"/>
                    </a:ext>
                  </a:extLst>
                </a:gridCol>
                <a:gridCol w="1053402">
                  <a:extLst>
                    <a:ext uri="{9D8B030D-6E8A-4147-A177-3AD203B41FA5}">
                      <a16:colId xmlns:a16="http://schemas.microsoft.com/office/drawing/2014/main" val="73766248"/>
                    </a:ext>
                  </a:extLst>
                </a:gridCol>
                <a:gridCol w="1225361">
                  <a:extLst>
                    <a:ext uri="{9D8B030D-6E8A-4147-A177-3AD203B41FA5}">
                      <a16:colId xmlns:a16="http://schemas.microsoft.com/office/drawing/2014/main" val="137866346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2420300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694449844"/>
                    </a:ext>
                  </a:extLst>
                </a:gridCol>
              </a:tblGrid>
              <a:tr h="45529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Pozyskanie drewna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Rębne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Przedrębne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Przygodne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327747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014 - Babimost Miasto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27842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015 - Babimost Ob. wiej.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8 844,23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8 114,17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211,94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17 170,34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285814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022 - Siedlec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1 563,76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3 348,30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60,69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4 972,75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547760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042 - Szczaniec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5 776,18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4 174,96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317,46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10 268,60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987147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044 - Kargowa Miasto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17,84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17,84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46497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045 - Kargowa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8 081,06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3 576,03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68,88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11 725,97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244890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055 - Świebodzin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7 935,14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4 816,60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355,50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13 107,24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221288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064 - Zbąszynek Miasto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6,51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6,51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237366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Sulechów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4 598,68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5 315,43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397,38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10 311,49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563296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Trzciel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552,23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705,99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219,70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1 477,92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696211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Zbąszynek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11 420,88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6 656,15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460,35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18 537,38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034844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Zbąszyń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1 145,69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1 302,99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38,11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2 486,79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912560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515,88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515,88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919782"/>
                  </a:ext>
                </a:extLst>
              </a:tr>
              <a:tr h="25551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50 433,73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38 010,62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2 154,36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90 598,71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8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784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FE4DC-A83E-3D64-D3F3-E84EDB08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92" y="909514"/>
            <a:ext cx="9581607" cy="648071"/>
          </a:xfrm>
        </p:spPr>
        <p:txBody>
          <a:bodyPr>
            <a:normAutofit fontScale="90000"/>
          </a:bodyPr>
          <a:lstStyle/>
          <a:p>
            <a:r>
              <a:rPr lang="pl-PL" altLang="pl-PL" sz="27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 </a:t>
            </a:r>
            <a:br>
              <a:rPr lang="pl-PL" sz="4800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FF4B6E-834E-D176-5F9C-41BB57AEA5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2091" y="1197545"/>
            <a:ext cx="9581607" cy="72007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r>
              <a:rPr lang="pl-PL" sz="1400" b="1" dirty="0">
                <a:ea typeface="Calibri" panose="020F0502020204030204" pitchFamily="34" charset="0"/>
              </a:rPr>
              <a:t>Sortymenty</a:t>
            </a:r>
            <a:r>
              <a:rPr lang="pl-PL" sz="1400" dirty="0">
                <a:ea typeface="Calibri" panose="020F0502020204030204" pitchFamily="34" charset="0"/>
              </a:rPr>
              <a:t> - Drewno wielkowymiarowe – 33 580m3, Drewno średniowymiarowe -51 845m3, Drewno małowymiarowe – 5 173m3</a:t>
            </a:r>
          </a:p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r>
              <a:rPr lang="pl-PL" sz="1400" b="1" dirty="0">
                <a:ea typeface="Calibri" panose="020F0502020204030204" pitchFamily="34" charset="0"/>
              </a:rPr>
              <a:t>Drewno opałowe </a:t>
            </a:r>
            <a:r>
              <a:rPr lang="pl-PL" sz="1400" dirty="0">
                <a:ea typeface="Calibri" panose="020F0502020204030204" pitchFamily="34" charset="0"/>
              </a:rPr>
              <a:t>- S4 (wałki opałowe) – 7 105m3, ceny od 16 do 208 zł/m3, </a:t>
            </a:r>
            <a:r>
              <a:rPr lang="pl-PL" sz="1400" dirty="0"/>
              <a:t>M2 (</a:t>
            </a:r>
            <a:r>
              <a:rPr lang="pl-PL" sz="1400" dirty="0" err="1"/>
              <a:t>gałęziówka</a:t>
            </a:r>
            <a:r>
              <a:rPr lang="pl-PL" sz="1400" dirty="0"/>
              <a:t>) – 2 602m3, cena od 5 do 16 zł/m3</a:t>
            </a:r>
          </a:p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endParaRPr lang="pl-PL" sz="1400" i="1" dirty="0">
              <a:latin typeface="+mj-lt"/>
            </a:endParaRPr>
          </a:p>
          <a:p>
            <a:pPr marL="0" indent="0" algn="just">
              <a:lnSpc>
                <a:spcPct val="107000"/>
              </a:lnSpc>
              <a:spcAft>
                <a:spcPts val="788"/>
              </a:spcAft>
              <a:buNone/>
            </a:pPr>
            <a:endParaRPr lang="pl-PL" sz="1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05361F1-AE56-86A4-DFEB-235A3F7FE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925779"/>
              </p:ext>
            </p:extLst>
          </p:nvPr>
        </p:nvGraphicFramePr>
        <p:xfrm>
          <a:off x="2621136" y="2061641"/>
          <a:ext cx="6624737" cy="40324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3775">
                  <a:extLst>
                    <a:ext uri="{9D8B030D-6E8A-4147-A177-3AD203B41FA5}">
                      <a16:colId xmlns:a16="http://schemas.microsoft.com/office/drawing/2014/main" val="1099835740"/>
                    </a:ext>
                  </a:extLst>
                </a:gridCol>
                <a:gridCol w="1030601">
                  <a:extLst>
                    <a:ext uri="{9D8B030D-6E8A-4147-A177-3AD203B41FA5}">
                      <a16:colId xmlns:a16="http://schemas.microsoft.com/office/drawing/2014/main" val="328146385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01253737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252752527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2209903495"/>
                    </a:ext>
                  </a:extLst>
                </a:gridCol>
              </a:tblGrid>
              <a:tr h="32281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Sortymenty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661324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014 - Babimost Miasto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111481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015 - Babimost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971,08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10 559,10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5 640,16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17 170,34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89991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022 - Siedlec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211,37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3 205,82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1 555,56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4 972,75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25691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042 - Szczaniec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787,17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5 871,75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3 609,68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10 268,60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182595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044 - Kargowa Miasto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17,84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17,84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974683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045 - Kargowa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455,43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6 402,93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4 867,61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11 725,97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113891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055 - Świebodzin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500,21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6 055,65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6 551,38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13 107,24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28522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064 - Zbąszynek Miasto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6,51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6,51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233519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Sulechów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603,24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6 002,23</a:t>
                      </a:r>
                      <a:endParaRPr lang="pl-PL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3 706,02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10 311,49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703133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Trzciel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471,55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811,00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195,37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1 477,92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94428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Zbąszynek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999,33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10 639,23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6 898,82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18 537,38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770644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065 - Zbąszyń Ob. wiej.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156,11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1 794,18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536,50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2 486,79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958749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496,40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19,48</a:t>
                      </a:r>
                      <a:endParaRPr lang="pl-PL" sz="12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515,88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47961"/>
                  </a:ext>
                </a:extLst>
              </a:tr>
              <a:tr h="26497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5 173,33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51 844,80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33 580,58</a:t>
                      </a:r>
                      <a:endParaRPr lang="pl-PL" sz="12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90 598,71</a:t>
                      </a:r>
                      <a:endParaRPr lang="pl-PL" sz="12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617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60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Partnerzy gospodarczy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D95270F-6ABA-4570-90C7-21D166E267D2}"/>
              </a:ext>
            </a:extLst>
          </p:cNvPr>
          <p:cNvSpPr txBox="1"/>
          <p:nvPr/>
        </p:nvSpPr>
        <p:spPr>
          <a:xfrm>
            <a:off x="1378108" y="1862377"/>
            <a:ext cx="9581606" cy="3456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Usługobiorcy – współpraca z 5 zakładami usług leśnych, wybranymi w ramach przetargu w ramach ustawy prawo zamówień publicznych.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Ogólne koszty usług w 2024 roku – 11 693 176,62 zł netto.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roku 2025 – współpraca z 6 zakładami usług leśnych, ogólne koszty usług –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9 978 505,80 zł.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Nabywcy drewna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Sprzedaż na umowy do klientów krajowych – 93 firmy 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Indywidualni nabywcy drewna – 892 nabywców detalicznych.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Dostawa wewnątrzwspólnotowa – 3 firmy.</a:t>
            </a:r>
          </a:p>
        </p:txBody>
      </p:sp>
    </p:spTree>
    <p:extLst>
      <p:ext uri="{BB962C8B-B14F-4D97-AF65-F5344CB8AC3E}">
        <p14:creationId xmlns:p14="http://schemas.microsoft.com/office/powerpoint/2010/main" val="1421019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0822" y="120430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Hodowla i ochrona lasu</a:t>
            </a:r>
            <a:endParaRPr lang="pl-PL" sz="3152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B89A5E2-DDCA-4C12-BAF6-6DD5D9A34F76}"/>
              </a:ext>
            </a:extLst>
          </p:cNvPr>
          <p:cNvSpPr txBox="1"/>
          <p:nvPr/>
        </p:nvSpPr>
        <p:spPr>
          <a:xfrm>
            <a:off x="1465407" y="2011012"/>
            <a:ext cx="8701867" cy="3907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Odnowienia – 193,62 ha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Pielęgnowanie upraw – 571,99 ha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Trzebieże – 1 032,01 ha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Czyszczenia – 245,49 ha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Ochrona lasu przed zwierzyną – 305,59 ha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Ograniczenie liczebności szkodliwych owadów – 553,81 ha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Zbieranie śmieci – 148 m3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Zbiór materiałów prognostycznych – 507 szt. (punktów)</a:t>
            </a:r>
          </a:p>
        </p:txBody>
      </p:sp>
    </p:spTree>
    <p:extLst>
      <p:ext uri="{BB962C8B-B14F-4D97-AF65-F5344CB8AC3E}">
        <p14:creationId xmlns:p14="http://schemas.microsoft.com/office/powerpoint/2010/main" val="157838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0170D-A3A4-6BDD-DFAC-A3B8DB38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873A788-605D-A6EF-78D7-F54A1431777D}"/>
              </a:ext>
            </a:extLst>
          </p:cNvPr>
          <p:cNvSpPr txBox="1"/>
          <p:nvPr/>
        </p:nvSpPr>
        <p:spPr>
          <a:xfrm>
            <a:off x="1479012" y="1186669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Wstęp. Dlaczego przesyłamy Państwu ten raport?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BD07CAD-E612-F808-5CED-3E039D5D9EF1}"/>
              </a:ext>
            </a:extLst>
          </p:cNvPr>
          <p:cNvSpPr txBox="1"/>
          <p:nvPr/>
        </p:nvSpPr>
        <p:spPr>
          <a:xfrm>
            <a:off x="1479012" y="1827401"/>
            <a:ext cx="6988376" cy="354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Państwowe to ogólnopolska organizacja, zarządzająca większością zasobów leśnych kraju.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naszej pieczy znajduje się przeszło 7,6 mln ha gruntów. To ¼ Polski. Nadleśnictwo Babimost to jedno z 429 nadleśnictw, które zarządzają lasami na poziomie lokalnym. Dba o przyrodę, udostępnia lasy dla rekreacji, ale jest też istotnym podmiotem gospodarczym. Dostarcza drewno, które służy nam wszystkim, zatrudnia i generuje miejsca pracy. Jest płatnikiem lokalnych podatków. Szczegółowe dane nt. działalności nadleśnictwa znajdą Państwo na kolejnych stronach.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roku po raz pierwszy nasza organizacja kieruje tego rodzaju raporty do samorządów gminnych w całej Polsce. Samorządy to nasz naturalny i bliski partner. To Państwo posiadają mandat uzyskany w demokratycznych wyborach, uprawniający do reprezentowania strony społecznej.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 traktujemy jako narzędzie w dialogu, który leśnicy chcą prowadzić ze stroną społeczną. Uważamy za oczywiste, że powinni Państwo dowiadywać się o naszej działalności. O jej efektach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minionym roku i o naszych zamierzeniach na rok bieżący. Niech to będzie podstawa do dyskusji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temat sposobów zarządzania lasami, ich wpływu na gospodarkę, klimat i stosunki wodne.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Stoimy na stanowisku, że debata i konsultacje w środowisku lokalnym mają szczególną wartość, bo odbywają się w poczuciu odpowiedzialności i realnej oceny skutków podejmowanych decyzji.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150312-0811-54BC-0681-DF8BAF00FF6D}"/>
              </a:ext>
            </a:extLst>
          </p:cNvPr>
          <p:cNvSpPr txBox="1"/>
          <p:nvPr/>
        </p:nvSpPr>
        <p:spPr>
          <a:xfrm>
            <a:off x="8903755" y="4916185"/>
            <a:ext cx="2742980" cy="941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39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Sławomir Majsner</a:t>
            </a:r>
          </a:p>
          <a:p>
            <a:pPr algn="r"/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Nadleśniczy</a:t>
            </a:r>
            <a:b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Nadleśnictwa Babimost</a:t>
            </a:r>
            <a:endParaRPr lang="pl-PL" sz="1839" dirty="0"/>
          </a:p>
        </p:txBody>
      </p:sp>
    </p:spTree>
    <p:extLst>
      <p:ext uri="{BB962C8B-B14F-4D97-AF65-F5344CB8AC3E}">
        <p14:creationId xmlns:p14="http://schemas.microsoft.com/office/powerpoint/2010/main" val="134846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2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Ochrona przyrody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03984" y="2200182"/>
            <a:ext cx="9836893" cy="354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uczestniczymy w projekcie Life-aktywna ochrona rybołowa – posiadamy zbudowane 3 platformy z gniazdami do zasiedlenia przez rybołowa w pobliżu jezior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uczestniczymy w projekcie GMOK - ochrona siedlisk </a:t>
            </a:r>
            <a:r>
              <a:rPr lang="pl-PL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hydrogenicznych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 pozycje o charakterze torfowisk, z których usuwamy niepożądane gatunki samosiewne w celu przywrócenia naturalnego charakteru siedlisk wilgotnych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posiadamy 3 strefy ochronne ptaków drapieżnych - orła bielika, kani rudej i orlika krzykliwego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wywiesiliśmy 1 403 szt. nowych budek dla ptaków i wyłożyliśmy 275 kg karmy dla ptaków za kwotę ponad 46 000 zł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uczestniczymy w corocznej inwentaryzacji bobra i wilka.</a:t>
            </a:r>
          </a:p>
        </p:txBody>
      </p:sp>
    </p:spTree>
    <p:extLst>
      <p:ext uri="{BB962C8B-B14F-4D97-AF65-F5344CB8AC3E}">
        <p14:creationId xmlns:p14="http://schemas.microsoft.com/office/powerpoint/2010/main" val="2639238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Gospodarowanie gruntami</a:t>
            </a:r>
            <a:endParaRPr lang="pl-PL" sz="3152" dirty="0"/>
          </a:p>
          <a:p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468D4E7-31A6-0270-64FD-13E47BC99C34}"/>
              </a:ext>
            </a:extLst>
          </p:cNvPr>
          <p:cNvSpPr txBox="1"/>
          <p:nvPr/>
        </p:nvSpPr>
        <p:spPr>
          <a:xfrm>
            <a:off x="1378108" y="2105597"/>
            <a:ext cx="9379932" cy="2910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w 2024 roku nabyło, w ramach pierwokupu i         bezpośredniego zakupu od właścicieli, grunty leśne za kwotę 780 200 zł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 nabytych gruntów wyniosła 15,3002 ha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Średnia cena wyniosła 50 993 zł/ha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Grunty zakupione charakteryzowały się dobrą jakością rosnących na nich drzewostanów i przyległością do terenów leśnych.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2102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51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9704" y="837506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Działania na rzecz społeczności lokalnych</a:t>
            </a:r>
            <a:endParaRPr lang="pl-PL" sz="3152" dirty="0"/>
          </a:p>
          <a:p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79704" y="1322652"/>
            <a:ext cx="9836893" cy="4640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364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zrealizowaliśmy inwestycje drogowe za kwotę 4 737 578 zł, część dróg leśnych jest udostępniona dla ruchu publicznego.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postawiliśmy na granicy województw lubuskiego i wielkopolskiego płot o długości 23,37 km chroniący przed rozprzestrzenianiem się choroby ASF. Koszty jego budowy oraz dotychczasowych remontów wyniosły ponad 650 000 zł.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wyremontowaliśmy miejsce postoju przy ścieżce rowerowej za kwotę 7 100 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przeprowadziliśmy zajęcia edukacyjne dla 1700 osób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prowadzimy opiekę merytoryczną i zajęcia praktycznej nauki zawodu dla ponad 200 uczniów ZSL w Rogozińcu.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wspólnie z jedną z gmin wyznaczyliśmy nowe szlaki turystyczne piesze i rowerowe w miejscach atrakcyjnych dla miejscowej społeczności.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udzieliliśmy darowizn dla lokalnych OSP, gmin i gminnych ośrodków kultury oraz stowarzyszeń i klubów sportowych na łączną kwotę 59 800 zł.</a:t>
            </a:r>
          </a:p>
        </p:txBody>
      </p:sp>
    </p:spTree>
    <p:extLst>
      <p:ext uri="{BB962C8B-B14F-4D97-AF65-F5344CB8AC3E}">
        <p14:creationId xmlns:p14="http://schemas.microsoft.com/office/powerpoint/2010/main" val="299778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Finanse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D95270F-6ABA-4570-90C7-21D166E267D2}"/>
              </a:ext>
            </a:extLst>
          </p:cNvPr>
          <p:cNvSpPr txBox="1"/>
          <p:nvPr/>
        </p:nvSpPr>
        <p:spPr>
          <a:xfrm>
            <a:off x="1376642" y="2011012"/>
            <a:ext cx="9813446" cy="3677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88"/>
              </a:spcAft>
            </a:pPr>
            <a:r>
              <a:rPr lang="pl-PL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przychody nadleśnictwa – 26 644 247,01 zł</a:t>
            </a:r>
          </a:p>
          <a:p>
            <a:pPr>
              <a:lnSpc>
                <a:spcPct val="150000"/>
              </a:lnSpc>
              <a:spcAft>
                <a:spcPts val="788"/>
              </a:spcAft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koszty nadleśnictwa – 25 368 116,88 zł</a:t>
            </a:r>
          </a:p>
          <a:p>
            <a:pPr>
              <a:lnSpc>
                <a:spcPct val="150000"/>
              </a:lnSpc>
              <a:spcAft>
                <a:spcPts val="788"/>
              </a:spcAft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wykorzystanie środków funduszu leśnego – 1 065 324,33 zł (praktyczna nauka   zawodu – 538 921,34 zł, zwalczanie owadów techniką lotniczą – 144 905,79 zł, koszty urządzania lasu – 381 497,20 zł</a:t>
            </a:r>
          </a:p>
          <a:p>
            <a:pPr>
              <a:lnSpc>
                <a:spcPct val="150000"/>
              </a:lnSpc>
              <a:spcAft>
                <a:spcPts val="788"/>
              </a:spcAft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VAT – 3 895 615,00 zł</a:t>
            </a:r>
          </a:p>
          <a:p>
            <a:pPr>
              <a:lnSpc>
                <a:spcPct val="150000"/>
              </a:lnSpc>
              <a:spcAft>
                <a:spcPts val="788"/>
              </a:spcAft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wpłata do budżetu 2% od sprzedaży drewna – 485 540,71 zł </a:t>
            </a:r>
          </a:p>
        </p:txBody>
      </p:sp>
    </p:spTree>
    <p:extLst>
      <p:ext uri="{BB962C8B-B14F-4D97-AF65-F5344CB8AC3E}">
        <p14:creationId xmlns:p14="http://schemas.microsoft.com/office/powerpoint/2010/main" val="3584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AA76E3-26F3-E49C-9142-637E9C19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92" y="765499"/>
            <a:ext cx="9581607" cy="648072"/>
          </a:xfrm>
        </p:spPr>
        <p:txBody>
          <a:bodyPr>
            <a:normAutofit fontScale="90000"/>
          </a:bodyPr>
          <a:lstStyle/>
          <a:p>
            <a:br>
              <a:rPr lang="pl-PL" sz="2800" dirty="0"/>
            </a:br>
            <a:r>
              <a:rPr lang="pl-PL" sz="2800" dirty="0"/>
              <a:t>Finanse- podatki lokalne do gmin – 960 877, 00 zł</a:t>
            </a: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B073B6D-0F43-5091-A3A0-A150F1099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978084"/>
              </p:ext>
            </p:extLst>
          </p:nvPr>
        </p:nvGraphicFramePr>
        <p:xfrm>
          <a:off x="2549128" y="1557586"/>
          <a:ext cx="6984776" cy="4248473"/>
        </p:xfrm>
        <a:graphic>
          <a:graphicData uri="http://schemas.openxmlformats.org/drawingml/2006/table">
            <a:tbl>
              <a:tblPr/>
              <a:tblGrid>
                <a:gridCol w="5008182">
                  <a:extLst>
                    <a:ext uri="{9D8B030D-6E8A-4147-A177-3AD203B41FA5}">
                      <a16:colId xmlns:a16="http://schemas.microsoft.com/office/drawing/2014/main" val="3299535434"/>
                    </a:ext>
                  </a:extLst>
                </a:gridCol>
                <a:gridCol w="1976594">
                  <a:extLst>
                    <a:ext uri="{9D8B030D-6E8A-4147-A177-3AD203B41FA5}">
                      <a16:colId xmlns:a16="http://schemas.microsoft.com/office/drawing/2014/main" val="2656490592"/>
                    </a:ext>
                  </a:extLst>
                </a:gridCol>
              </a:tblGrid>
              <a:tr h="47000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PODATKI LOKALNE - PODATEK LEŚNY, ROLNY i PODATEK OD NIERUCHOMOŚCI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613896"/>
                  </a:ext>
                </a:extLst>
              </a:tr>
              <a:tr h="40447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Nazwa konta/gminy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Wartość podatku  (zł)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14696"/>
                  </a:ext>
                </a:extLst>
              </a:tr>
              <a:tr h="38593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Rozrachunki z tytułu podatku leśnego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811 590,00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70953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Babimost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155 210,00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59729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Kargowa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110 482,00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9372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Zbąszynek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138 281,00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904510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Świebodzin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88 796,00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779901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Szczaniec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123 072,00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7619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Sulechów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95 426,00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860161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Zbąszyń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20 493,00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78282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Siedlec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40 989,00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483347"/>
                  </a:ext>
                </a:extLst>
              </a:tr>
              <a:tr h="33200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Trzciel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38 841,00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461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945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9F9D0-5A3C-5D8C-D8B8-65EEB1B01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2A9007-4873-B13C-4B05-81D30993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92" y="765499"/>
            <a:ext cx="9581607" cy="648072"/>
          </a:xfrm>
        </p:spPr>
        <p:txBody>
          <a:bodyPr>
            <a:normAutofit fontScale="90000"/>
          </a:bodyPr>
          <a:lstStyle/>
          <a:p>
            <a:br>
              <a:rPr lang="pl-PL" sz="2800" dirty="0"/>
            </a:br>
            <a:r>
              <a:rPr lang="pl-PL" sz="2800" dirty="0"/>
              <a:t>Finanse- podatki lokalne do gmin – 960 877, 00 zł</a:t>
            </a: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DDBA026-7118-F320-51A1-B18938886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44369"/>
              </p:ext>
            </p:extLst>
          </p:nvPr>
        </p:nvGraphicFramePr>
        <p:xfrm>
          <a:off x="2477120" y="1557586"/>
          <a:ext cx="7200800" cy="4248469"/>
        </p:xfrm>
        <a:graphic>
          <a:graphicData uri="http://schemas.openxmlformats.org/drawingml/2006/table">
            <a:tbl>
              <a:tblPr/>
              <a:tblGrid>
                <a:gridCol w="5163074">
                  <a:extLst>
                    <a:ext uri="{9D8B030D-6E8A-4147-A177-3AD203B41FA5}">
                      <a16:colId xmlns:a16="http://schemas.microsoft.com/office/drawing/2014/main" val="3868538421"/>
                    </a:ext>
                  </a:extLst>
                </a:gridCol>
                <a:gridCol w="2037726">
                  <a:extLst>
                    <a:ext uri="{9D8B030D-6E8A-4147-A177-3AD203B41FA5}">
                      <a16:colId xmlns:a16="http://schemas.microsoft.com/office/drawing/2014/main" val="2123957251"/>
                    </a:ext>
                  </a:extLst>
                </a:gridCol>
              </a:tblGrid>
              <a:tr h="41081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PODATKI LOKALNE - PODATEK LEŚNY, ROLNY i PODATEK OD NIERUCHOMOŚCI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874990"/>
                  </a:ext>
                </a:extLst>
              </a:tr>
              <a:tr h="41081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Nazwa konta/gminy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Wartość podatku  (zł)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89787"/>
                  </a:ext>
                </a:extLst>
              </a:tr>
              <a:tr h="39198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Rozrachunki z tytułu podatku od nieruchomości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94 915,00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199547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Babimost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60 187,00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25578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Kargowa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8 561,00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314448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Zbąszynek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19064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Świebodzin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2 005,00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31852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Szczaniec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9 749,00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51563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Sulechów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11 693,00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197622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Zbąszyń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187,00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78288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Siedlec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1 017,00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374999"/>
                  </a:ext>
                </a:extLst>
              </a:tr>
              <a:tr h="33720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Trzciel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639,00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90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670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D999-7D4D-2ED7-448B-8A53F17CF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BC4144-3C33-38C0-DAA3-093F5995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92" y="765499"/>
            <a:ext cx="9581607" cy="648072"/>
          </a:xfrm>
        </p:spPr>
        <p:txBody>
          <a:bodyPr>
            <a:normAutofit fontScale="90000"/>
          </a:bodyPr>
          <a:lstStyle/>
          <a:p>
            <a:br>
              <a:rPr lang="pl-PL" sz="2800" dirty="0"/>
            </a:br>
            <a:r>
              <a:rPr lang="pl-PL" sz="2800" dirty="0"/>
              <a:t>Finanse- podatki lokalne do gmin – 960 877, 00 zł</a:t>
            </a: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7D7D079-2049-B4FA-4438-751C2ECDA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150918"/>
              </p:ext>
            </p:extLst>
          </p:nvPr>
        </p:nvGraphicFramePr>
        <p:xfrm>
          <a:off x="2549128" y="1485578"/>
          <a:ext cx="7200800" cy="4464499"/>
        </p:xfrm>
        <a:graphic>
          <a:graphicData uri="http://schemas.openxmlformats.org/drawingml/2006/table">
            <a:tbl>
              <a:tblPr/>
              <a:tblGrid>
                <a:gridCol w="5163074">
                  <a:extLst>
                    <a:ext uri="{9D8B030D-6E8A-4147-A177-3AD203B41FA5}">
                      <a16:colId xmlns:a16="http://schemas.microsoft.com/office/drawing/2014/main" val="92933203"/>
                    </a:ext>
                  </a:extLst>
                </a:gridCol>
                <a:gridCol w="2037726">
                  <a:extLst>
                    <a:ext uri="{9D8B030D-6E8A-4147-A177-3AD203B41FA5}">
                      <a16:colId xmlns:a16="http://schemas.microsoft.com/office/drawing/2014/main" val="1572161624"/>
                    </a:ext>
                  </a:extLst>
                </a:gridCol>
              </a:tblGrid>
              <a:tr h="4317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PODATKI LOKALNE - PODATEK LEŚNY, ROLNY i PODATEK OD NIERUCHOMOŚCI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087177"/>
                  </a:ext>
                </a:extLst>
              </a:tr>
              <a:tr h="4317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Nazwa konta/gminy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Wartość podatku  (zł)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393753"/>
                  </a:ext>
                </a:extLst>
              </a:tr>
              <a:tr h="41191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Rozrachunki z tytułu podatku rolnego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54 372,00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124758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Babimost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178,00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24939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Kargowa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405,00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171450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Zbąszynek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89,00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86385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Świebodzin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33 774,00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655284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Szczaniec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1 274,00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188720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Sulechów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18 650,00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598608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Zbąszyń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52519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Siedlec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651513"/>
                  </a:ext>
                </a:extLst>
              </a:tr>
              <a:tr h="35435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Gmina Trzciel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775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723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97000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Zagrożenia i przeciwdziałanie zagrożeniom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541016" y="1313943"/>
            <a:ext cx="10009112" cy="4626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Zagrożenia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rozmiar pozyskania sanitarnego w wyniku działania szkodliwych owadów, wiatrów wyniósł 4 249 m3.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stwierdzone zagrożenie ze strony patogenów drzew – 1 229,41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stwierdzone zagrożenie ze strony zwierzyny leśnej – 111,86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podtopienia – 0,53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i powierzchnia pożarów – 8 pożarów o pow. łącznej 0,16 ha, straty finansowe na kwotę 11 657 zł.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Przeciwdziałanie zagrożeniom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Przebudowujemy drzewostany z monokultur sosnowych na drzewostany z udziałem gatunków liściastych, bardziej odpornych na zmieniające się uwarunkowania klimatyczne i zagrożenia od owadów. 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ochrona przeciwpożarowa – posiadamy 2 wieże obserwacyjne p-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poż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terenowy samochód pożarowy z modułem gaśniczym przystosowanym do gaszenia małych pożarów najczęstszych w lesie. Posiadamy sieć punktów czerpania wody – naturalnych (jeziora, rzeki) oraz wybudowanych sztucznych basenów z wodą w miejscach bez naturalnych źródeł wody (8 sztuk).</a:t>
            </a:r>
          </a:p>
        </p:txBody>
      </p:sp>
    </p:spTree>
    <p:extLst>
      <p:ext uri="{BB962C8B-B14F-4D97-AF65-F5344CB8AC3E}">
        <p14:creationId xmlns:p14="http://schemas.microsoft.com/office/powerpoint/2010/main" val="4172031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4CFAA-CA85-19FF-3D4B-983D82DA9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03EF171-ECCB-1BF4-E79A-544F1C2D9574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III</a:t>
            </a:r>
            <a:endParaRPr lang="pl-PL" sz="5254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AC78BBA-227D-7BD2-D3C5-038733DBD4F1}"/>
              </a:ext>
            </a:extLst>
          </p:cNvPr>
          <p:cNvSpPr txBox="1"/>
          <p:nvPr/>
        </p:nvSpPr>
        <p:spPr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będzie się działo w nadleśnictwie?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plany 2025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2637630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53977" y="1845618"/>
            <a:ext cx="9836893" cy="406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Planowane pozyskanie – 48 561m3 rębne, 40 544m3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przedrębne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3 395m3 przygodne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Planowane pozyskanie sortymentami – 28 731m3 W, 57 269m3 S, 5 589m3 M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Pozycje, na których prowadzi się pozyskanie drewna są oznakowane tablicami informującymi o zakazie wchodzenia na takie pozycje podczas prac i terminie ich prowadzenia.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przypadku lokalizacji pozycji, na których prowadzi się planowe pozyskanie drewna lub w przypadku usuwania drzew niebezpiecznych dla bezpieczeństwa ludzi i mienia w sąsiedztwie z budynkami, drogami publicznymi, ścieżkami rowerowymi lub miejscami atrakcyjnymi turystycznie, wprowadza się specjalistyczne metody ścinki drzew niebezpiecznych z zastosowaniem technik alpinistycznych lub z  wysięgnika koszowego.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Drewno z lasu jest transportowane przez prywatne firmy transportowe, wynajmowane przez odbiorców drewna. Pracownicy nadleśnictwa wyznaczają drogi transportowe w taki sposób, aby były one jak najmniej uciążliwe dla osób mieszkających w pobliżu lasu. Dlatego też budujemy i remontujemy drogi leśne, jak i drogi publiczne w ramach inwestycji wspólnych z jednostkami samorządu terytorialnego.</a:t>
            </a:r>
          </a:p>
        </p:txBody>
      </p:sp>
    </p:spTree>
    <p:extLst>
      <p:ext uri="{BB962C8B-B14F-4D97-AF65-F5344CB8AC3E}">
        <p14:creationId xmlns:p14="http://schemas.microsoft.com/office/powerpoint/2010/main" val="229743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EA84-CCC0-DCE8-B88E-30C1DA470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CBEF7C4-D8C1-6E70-332F-1E50BFCA2AAF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</a:t>
            </a:r>
            <a:endParaRPr lang="pl-PL" sz="5254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7192761-5C25-6B8C-F852-72BDB69E1321}"/>
              </a:ext>
            </a:extLst>
          </p:cNvPr>
          <p:cNvSpPr txBox="1"/>
          <p:nvPr/>
        </p:nvSpPr>
        <p:spPr>
          <a:xfrm>
            <a:off x="1378108" y="4442030"/>
            <a:ext cx="9581606" cy="1305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 nadleśnictwie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4131181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Inne zadania gospodarcze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74961" y="2250144"/>
            <a:ext cx="9836893" cy="25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odnowienia – 137,97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pielęgnowanie upraw – 429,26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pielęgnowanie lasu (czyszczenia i trzebieże) – 1 192,94 ha 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planowane zwalczanie chemiczne owadów – 1 000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ochrona lasu przed zwierzyną – 300,75 ha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zbieranie śmieci – ok. 240 m3 </a:t>
            </a:r>
          </a:p>
        </p:txBody>
      </p:sp>
    </p:spTree>
    <p:extLst>
      <p:ext uri="{BB962C8B-B14F-4D97-AF65-F5344CB8AC3E}">
        <p14:creationId xmlns:p14="http://schemas.microsoft.com/office/powerpoint/2010/main" val="255416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Inwestycje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51018" y="2391208"/>
            <a:ext cx="9836893" cy="2272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Konserwacja i utrzymanie dróg – 724 659 zł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Realizujemy projekt dokończenia automatycznej deszczowni na szkółce – 106 500 zł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Dokonujemy zakupu nowych specjalistycznych palet i kaset do produkcji sadzonek z zakrytym systemem korzeniowym – 532 100 zł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przewidujemy realizacji większych inwestycji kubaturowych, realizujemy jedynie bieżące, niewielkie prace remontowe budynków i zakupy sprzętu informatycznego</a:t>
            </a:r>
          </a:p>
        </p:txBody>
      </p:sp>
    </p:spTree>
    <p:extLst>
      <p:ext uri="{BB962C8B-B14F-4D97-AF65-F5344CB8AC3E}">
        <p14:creationId xmlns:p14="http://schemas.microsoft.com/office/powerpoint/2010/main" val="4141522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4826-5606-98BB-C14B-0B10F2C6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C8D0941-EF7F-F509-C30B-E1854024EA0E}"/>
              </a:ext>
            </a:extLst>
          </p:cNvPr>
          <p:cNvSpPr txBox="1"/>
          <p:nvPr/>
        </p:nvSpPr>
        <p:spPr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Kontakt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4DC3C1-89E1-7734-1E9C-FBCB42B56D51}"/>
              </a:ext>
            </a:extLst>
          </p:cNvPr>
          <p:cNvSpPr txBox="1"/>
          <p:nvPr/>
        </p:nvSpPr>
        <p:spPr>
          <a:xfrm>
            <a:off x="1613024" y="2654677"/>
            <a:ext cx="983689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Babimost, ul. Leśna 17, 66-110 Babimost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Strona internetowa - https://babimost.zielonagora.lasy.gov.pl/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Mail - babimost@zielonagora.lasy.gov.pl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Osoba konsultant ds. kontaktów społecznych – mail jak powyżej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Osoba ds. edukacji i promocji- mail jak powyżej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64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A6870-83D0-8BF7-988E-734799F9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4A9AEC0-03EA-EAB6-4EF4-A0BD3C4EA66B}"/>
              </a:ext>
            </a:extLst>
          </p:cNvPr>
          <p:cNvSpPr/>
          <p:nvPr/>
        </p:nvSpPr>
        <p:spPr>
          <a:xfrm>
            <a:off x="5777933" y="3155426"/>
            <a:ext cx="29046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40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A51B51-15FE-84AA-631D-8FE3EE0EC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648" y="340932"/>
            <a:ext cx="1570405" cy="9701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2FCBE1-E0DF-066C-4334-AAFD71D8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966" y="403057"/>
            <a:ext cx="3406521" cy="101020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A14AF6B-CE2F-C374-8A53-709BFA285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r="26774"/>
          <a:stretch/>
        </p:blipFill>
        <p:spPr>
          <a:xfrm>
            <a:off x="-25641" y="35306"/>
            <a:ext cx="4193752" cy="6772589"/>
          </a:xfrm>
          <a:prstGeom prst="rect">
            <a:avLst/>
          </a:prstGeom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9300E456-3B8D-E468-A806-B7C718EE4DA5}"/>
              </a:ext>
            </a:extLst>
          </p:cNvPr>
          <p:cNvSpPr/>
          <p:nvPr/>
        </p:nvSpPr>
        <p:spPr>
          <a:xfrm>
            <a:off x="327607" y="403057"/>
            <a:ext cx="4193752" cy="6053130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E717D1E6-4A2B-124D-156D-2594A2EC00DB}"/>
              </a:ext>
            </a:extLst>
          </p:cNvPr>
          <p:cNvCxnSpPr>
            <a:cxnSpLocks/>
          </p:cNvCxnSpPr>
          <p:nvPr/>
        </p:nvCxnSpPr>
        <p:spPr>
          <a:xfrm>
            <a:off x="4924994" y="3997307"/>
            <a:ext cx="6620986" cy="0"/>
          </a:xfrm>
          <a:prstGeom prst="line">
            <a:avLst/>
          </a:prstGeom>
          <a:ln w="22225">
            <a:solidFill>
              <a:srgbClr val="CDB3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3C9450A-178C-5559-C8DF-6663044DE42F}"/>
              </a:ext>
            </a:extLst>
          </p:cNvPr>
          <p:cNvSpPr txBox="1"/>
          <p:nvPr/>
        </p:nvSpPr>
        <p:spPr>
          <a:xfrm>
            <a:off x="699691" y="686814"/>
            <a:ext cx="2184500" cy="242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57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576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A1F30B0-C668-CC37-A0C9-3549B983C548}"/>
              </a:ext>
            </a:extLst>
          </p:cNvPr>
          <p:cNvSpPr txBox="1"/>
          <p:nvPr/>
        </p:nvSpPr>
        <p:spPr>
          <a:xfrm>
            <a:off x="4965071" y="1990984"/>
            <a:ext cx="6620986" cy="173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Babimost</a:t>
            </a:r>
          </a:p>
          <a:p>
            <a:b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Dziękuję.</a:t>
            </a:r>
            <a:endParaRPr lang="pl-PL" sz="236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03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Lokalizacja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02477" y="4149874"/>
            <a:ext cx="9836893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2800" i="1" dirty="0">
                <a:solidFill>
                  <a:srgbClr val="00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Siedziby Leśnictw</a:t>
            </a:r>
            <a:endParaRPr lang="pl-PL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81D505-8280-0ED4-A1D1-EE4BCD6C8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64" y="6869"/>
            <a:ext cx="5913061" cy="67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w zarządzie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69008" y="2061642"/>
            <a:ext cx="9836893" cy="3059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Podstawowe dane statystyczne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zasobach w zarządzie: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 gruntów wynosi 16 409,85 ha, w tym powierzchnia leśna 15 584,69 ha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średni wiek lasów wynosi 55 lat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skład gatunkowy : Sosna – 79,48%, Brzoza – 4,45%, Dąb szypułkowy – 4,21%, pozostałe gatunki Olsza, Modrzew, Buk, Akacja – 11,86%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kompleksów leśnych – 263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liczba leśnictw 9 –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Bolewiny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Dąbrówka, Laski, Chwalim,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Wąchabno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Smardzewo, Osa Góra, Kolesin i                 Buków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1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413553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Do kogo należą lasy w granicach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13553" y="1365665"/>
            <a:ext cx="9836893" cy="966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zasięgu terytorialnego nadleśnictwa znajduje się ponad 2060 ha lasów prywatnych – na wybranym fragmencie mapy zaznaczone kolorem czerwonym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42B90EEE-6DDD-2BF9-16A8-37BBC4D76E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335483"/>
              </p:ext>
            </p:extLst>
          </p:nvPr>
        </p:nvGraphicFramePr>
        <p:xfrm>
          <a:off x="2293590" y="1989634"/>
          <a:ext cx="8020050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999" imgH="5667233" progId="Acrobat.Document.DC">
                  <p:embed/>
                </p:oleObj>
              </mc:Choice>
              <mc:Fallback>
                <p:oleObj name="Acrobat Document" r:id="rId3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3590" y="1989634"/>
                        <a:ext cx="8020050" cy="424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071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65408" y="1729246"/>
            <a:ext cx="9836893" cy="4302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Biuro nadleśnictwa znajduje się w Babimoście przy ul. Leśnej 17.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ma 9 leśnictw, które znajdują się w miejscowościach Szczaniec, Dąbrówka Wlkp., Leśniki, Chwalim,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Wąchabno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Smardzewo, Osa Góra, Kolesin i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Przygubiel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Posiadamy szkółkę leśną z modułem kontenerowym, jedynym w RDLP Zielona Góra.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Mamy sieć dróg pożarowych, które remontujemy w celu dobrego dojazdu straży pożarnej do potencjalnych pożarów. Część tych dróg udostępniliśmy do użytku publicznego, drogi te są wyraźnie oznaczone w terenie.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Posiadamy 2 wieże p-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poż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znajdujące się na terenach leśnictw Kolesin i </a:t>
            </a:r>
            <a:r>
              <a:rPr lang="pl-PL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Wąchabno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terenie nadleśnictwa znajduje się bardzo dobrze rozwinięta sieć ścieżek rowerowych i szlaków turystycznych, często wyznaczanych w porozumieniu z gminami. 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sprawuje opiekę merytoryczną i współpracuje z  Zespołem Szkół Leśnych Rogoziniec, uczniowie tej szkoły odbywają praktyki zawodowe na naszym terenie.</a:t>
            </a:r>
          </a:p>
          <a:p>
            <a:pPr marL="375333" indent="-375333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71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2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Przyroda na terenie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65408" y="1729245"/>
            <a:ext cx="9836893" cy="4206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buNone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terenie Nadleśnictwa Babimost występują następujące obszary i obiekty objęte  ochroną  prawną  w  myśl  zapisów  art.  6  ust.  1  ustawy  z  dnia  16.04.2004  r.  o  ochronie  przyrody  (tekst  jednolity  z  dnia 04.10.2024, Dz. U. z 2024 r. poz. Nr 1478):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Rezerwaty  przyrody – 3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 chronionego  krajobrazu - 2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Obszary  Natura  2000 - 4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Pomniki  przyrody - 16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Użytki  ekologiczne - 7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Stanowiska ochrony roślin, zwierząt i grzybów (m.in. 3 strefy ochronne ptaków)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Chronione gatunki roślin, zwierząt i grzybów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Park zabytkowy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Ważniejsze obiekty dziedzictwa kulturowego (stanowiska archeologiczne, kurhany, stare cmentarze)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FA7D7D-7DBB-7701-E2D6-CE45400C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110" y="949508"/>
            <a:ext cx="9581607" cy="914689"/>
          </a:xfrm>
        </p:spPr>
        <p:txBody>
          <a:bodyPr/>
          <a:lstStyle/>
          <a:p>
            <a:r>
              <a:rPr lang="pl-PL" dirty="0"/>
              <a:t>Struktura organizacyjna nadleśnictwa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81C9B-70E4-B834-2757-2C1ABAB3CD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1936" y="405458"/>
            <a:ext cx="1137781" cy="20913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6195B0B-F701-1603-0B93-291D7B8A6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98990"/>
              </p:ext>
            </p:extLst>
          </p:nvPr>
        </p:nvGraphicFramePr>
        <p:xfrm>
          <a:off x="1901056" y="1750019"/>
          <a:ext cx="8856980" cy="4183353"/>
        </p:xfrm>
        <a:graphic>
          <a:graphicData uri="http://schemas.openxmlformats.org/drawingml/2006/table">
            <a:tbl>
              <a:tblPr/>
              <a:tblGrid>
                <a:gridCol w="220719">
                  <a:extLst>
                    <a:ext uri="{9D8B030D-6E8A-4147-A177-3AD203B41FA5}">
                      <a16:colId xmlns:a16="http://schemas.microsoft.com/office/drawing/2014/main" val="3892762900"/>
                    </a:ext>
                  </a:extLst>
                </a:gridCol>
                <a:gridCol w="446887">
                  <a:extLst>
                    <a:ext uri="{9D8B030D-6E8A-4147-A177-3AD203B41FA5}">
                      <a16:colId xmlns:a16="http://schemas.microsoft.com/office/drawing/2014/main" val="3134796434"/>
                    </a:ext>
                  </a:extLst>
                </a:gridCol>
                <a:gridCol w="1362464">
                  <a:extLst>
                    <a:ext uri="{9D8B030D-6E8A-4147-A177-3AD203B41FA5}">
                      <a16:colId xmlns:a16="http://schemas.microsoft.com/office/drawing/2014/main" val="1257643290"/>
                    </a:ext>
                  </a:extLst>
                </a:gridCol>
                <a:gridCol w="185294">
                  <a:extLst>
                    <a:ext uri="{9D8B030D-6E8A-4147-A177-3AD203B41FA5}">
                      <a16:colId xmlns:a16="http://schemas.microsoft.com/office/drawing/2014/main" val="2895924262"/>
                    </a:ext>
                  </a:extLst>
                </a:gridCol>
                <a:gridCol w="237069">
                  <a:extLst>
                    <a:ext uri="{9D8B030D-6E8A-4147-A177-3AD203B41FA5}">
                      <a16:colId xmlns:a16="http://schemas.microsoft.com/office/drawing/2014/main" val="3522305665"/>
                    </a:ext>
                  </a:extLst>
                </a:gridCol>
                <a:gridCol w="446887">
                  <a:extLst>
                    <a:ext uri="{9D8B030D-6E8A-4147-A177-3AD203B41FA5}">
                      <a16:colId xmlns:a16="http://schemas.microsoft.com/office/drawing/2014/main" val="864778180"/>
                    </a:ext>
                  </a:extLst>
                </a:gridCol>
                <a:gridCol w="1362464">
                  <a:extLst>
                    <a:ext uri="{9D8B030D-6E8A-4147-A177-3AD203B41FA5}">
                      <a16:colId xmlns:a16="http://schemas.microsoft.com/office/drawing/2014/main" val="2515538626"/>
                    </a:ext>
                  </a:extLst>
                </a:gridCol>
                <a:gridCol w="196194">
                  <a:extLst>
                    <a:ext uri="{9D8B030D-6E8A-4147-A177-3AD203B41FA5}">
                      <a16:colId xmlns:a16="http://schemas.microsoft.com/office/drawing/2014/main" val="2747460739"/>
                    </a:ext>
                  </a:extLst>
                </a:gridCol>
                <a:gridCol w="196194">
                  <a:extLst>
                    <a:ext uri="{9D8B030D-6E8A-4147-A177-3AD203B41FA5}">
                      <a16:colId xmlns:a16="http://schemas.microsoft.com/office/drawing/2014/main" val="2303711537"/>
                    </a:ext>
                  </a:extLst>
                </a:gridCol>
                <a:gridCol w="446887">
                  <a:extLst>
                    <a:ext uri="{9D8B030D-6E8A-4147-A177-3AD203B41FA5}">
                      <a16:colId xmlns:a16="http://schemas.microsoft.com/office/drawing/2014/main" val="532896367"/>
                    </a:ext>
                  </a:extLst>
                </a:gridCol>
                <a:gridCol w="1521482">
                  <a:extLst>
                    <a:ext uri="{9D8B030D-6E8A-4147-A177-3AD203B41FA5}">
                      <a16:colId xmlns:a16="http://schemas.microsoft.com/office/drawing/2014/main" val="1140545324"/>
                    </a:ext>
                  </a:extLst>
                </a:gridCol>
                <a:gridCol w="163495">
                  <a:extLst>
                    <a:ext uri="{9D8B030D-6E8A-4147-A177-3AD203B41FA5}">
                      <a16:colId xmlns:a16="http://schemas.microsoft.com/office/drawing/2014/main" val="3594064849"/>
                    </a:ext>
                  </a:extLst>
                </a:gridCol>
                <a:gridCol w="261593">
                  <a:extLst>
                    <a:ext uri="{9D8B030D-6E8A-4147-A177-3AD203B41FA5}">
                      <a16:colId xmlns:a16="http://schemas.microsoft.com/office/drawing/2014/main" val="174715123"/>
                    </a:ext>
                  </a:extLst>
                </a:gridCol>
                <a:gridCol w="446887">
                  <a:extLst>
                    <a:ext uri="{9D8B030D-6E8A-4147-A177-3AD203B41FA5}">
                      <a16:colId xmlns:a16="http://schemas.microsoft.com/office/drawing/2014/main" val="2889289652"/>
                    </a:ext>
                  </a:extLst>
                </a:gridCol>
                <a:gridCol w="1362464">
                  <a:extLst>
                    <a:ext uri="{9D8B030D-6E8A-4147-A177-3AD203B41FA5}">
                      <a16:colId xmlns:a16="http://schemas.microsoft.com/office/drawing/2014/main" val="220204766"/>
                    </a:ext>
                  </a:extLst>
                </a:gridCol>
              </a:tblGrid>
              <a:tr h="210729">
                <a:tc gridSpan="15">
                  <a:txBody>
                    <a:bodyPr/>
                    <a:lstStyle/>
                    <a:p>
                      <a:pPr algn="ctr" fontAlgn="b"/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89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45173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572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rowSpan="3" gridSpan="4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NADLEŚNICZY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35638"/>
                  </a:ext>
                </a:extLst>
              </a:tr>
              <a:tr h="199302"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444527"/>
                  </a:ext>
                </a:extLst>
              </a:tr>
              <a:tr h="117684"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183758"/>
                  </a:ext>
                </a:extLst>
              </a:tr>
              <a:tr h="117684"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734481"/>
                  </a:ext>
                </a:extLst>
              </a:tr>
              <a:tr h="244528"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pl-PL" sz="800" b="0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740848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pl-PL" sz="800" b="0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82368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254852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POSTERUNEK STRAŻY LEŚNEJ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GŁÓWNY KSIĘGOWY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SEKRETARZ NADLEŚNICTWA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ZASTĘPCA NADLEŚNICZEGO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174488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042700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63151"/>
                  </a:ext>
                </a:extLst>
              </a:tr>
              <a:tr h="218093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INŻYNIER NADZORU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KF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DZIAŁ FINANSOWO - KSIEGOWY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SA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DZIAŁ ADMINISTRACYJNO-GOSPODARCZY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ZG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DZIAŁ GOSPODARKI LEŚNEJ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264090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NB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zakres bhp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91957"/>
                  </a:ext>
                </a:extLst>
              </a:tr>
              <a:tr h="178439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094242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NK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STANOWISKO DS. PRACOWNICZYCH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ZŁ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OŚRODEK HODOWLI ZWIERZYNY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00148"/>
                  </a:ext>
                </a:extLst>
              </a:tr>
              <a:tr h="204876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95711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60078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196497"/>
                  </a:ext>
                </a:extLst>
              </a:tr>
              <a:tr h="231311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STANOWISKO DS. INFORMATYKI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ZL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LEŚNICTWA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08360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247723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305460"/>
                  </a:ext>
                </a:extLst>
              </a:tr>
              <a:tr h="177118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NT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STANOWISKO DS. NAUCZANIA ZAWODOWEGO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ZS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GOSPODARSTWO SZKÓŁKARSKIE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099983"/>
                  </a:ext>
                </a:extLst>
              </a:tr>
              <a:tr h="218093"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88667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47D22A9D-EF5D-1488-FEDC-97178B0D5689}"/>
                  </a:ext>
                </a:extLst>
              </p14:cNvPr>
              <p14:cNvContentPartPr/>
              <p14:nvPr/>
            </p14:nvContentPartPr>
            <p14:xfrm>
              <a:off x="4812222" y="3361858"/>
              <a:ext cx="360" cy="22140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47D22A9D-EF5D-1488-FEDC-97178B0D56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6102" y="3355738"/>
                <a:ext cx="126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CBF8852C-FE1D-07DB-8560-E9FA262B3786}"/>
                  </a:ext>
                </a:extLst>
              </p14:cNvPr>
              <p14:cNvContentPartPr/>
              <p14:nvPr/>
            </p14:nvContentPartPr>
            <p14:xfrm>
              <a:off x="9411582" y="3343138"/>
              <a:ext cx="360" cy="23040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CBF8852C-FE1D-07DB-8560-E9FA262B37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5462" y="3337018"/>
                <a:ext cx="126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E37BF951-F600-72AC-DAB5-91FA6039410B}"/>
                  </a:ext>
                </a:extLst>
              </p14:cNvPr>
              <p14:cNvContentPartPr/>
              <p14:nvPr/>
            </p14:nvContentPartPr>
            <p14:xfrm>
              <a:off x="7001022" y="3371218"/>
              <a:ext cx="360" cy="29484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E37BF951-F600-72AC-DAB5-91FA603941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4902" y="3365098"/>
                <a:ext cx="1260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0A61F07B-C3F9-D266-8B63-293FD9006EE4}"/>
                  </a:ext>
                </a:extLst>
              </p14:cNvPr>
              <p14:cNvContentPartPr/>
              <p14:nvPr/>
            </p14:nvContentPartPr>
            <p14:xfrm>
              <a:off x="11258742" y="3509458"/>
              <a:ext cx="360" cy="36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0A61F07B-C3F9-D266-8B63-293FD9006EE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52622" y="3503338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119081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i xmlns="b8ad9e2a-f15e-4cea-99fc-a9767dfa581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A890D47B4F9944BE81BFA24173F6BA" ma:contentTypeVersion="1" ma:contentTypeDescription="Utwórz nowy dokument." ma:contentTypeScope="" ma:versionID="261f7b351e3b2e14f627302025769fb4">
  <xsd:schema xmlns:xsd="http://www.w3.org/2001/XMLSchema" xmlns:xs="http://www.w3.org/2001/XMLSchema" xmlns:p="http://schemas.microsoft.com/office/2006/metadata/properties" xmlns:ns2="b8ad9e2a-f15e-4cea-99fc-a9767dfa5810" targetNamespace="http://schemas.microsoft.com/office/2006/metadata/properties" ma:root="true" ma:fieldsID="3d5eadea69c8e130c53f6f5c1535ad33" ns2:_="">
    <xsd:import namespace="b8ad9e2a-f15e-4cea-99fc-a9767dfa5810"/>
    <xsd:element name="properties">
      <xsd:complexType>
        <xsd:sequence>
          <xsd:element name="documentManagement">
            <xsd:complexType>
              <xsd:all>
                <xsd:element ref="ns2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9e2a-f15e-4cea-99fc-a9767dfa5810" elementFormDefault="qualified">
    <xsd:import namespace="http://schemas.microsoft.com/office/2006/documentManagement/types"/>
    <xsd:import namespace="http://schemas.microsoft.com/office/infopath/2007/PartnerControls"/>
    <xsd:element name="Tagi" ma:index="8" nillable="true" ma:displayName="Tagi" ma:internalName="Tagi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1289C5-7E3E-439A-A2C1-FADB6D492FB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8ad9e2a-f15e-4cea-99fc-a9767dfa581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7929AFA-9410-4BD1-A894-F02B6FABEC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B20A9-4512-45BD-A201-8A21571E4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ad9e2a-f15e-4cea-99fc-a9767dfa5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14869</TotalTime>
  <Words>3293</Words>
  <Application>Microsoft Office PowerPoint</Application>
  <PresentationFormat>Niestandardowy</PresentationFormat>
  <Paragraphs>544</Paragraphs>
  <Slides>33</Slides>
  <Notes>28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0" baseType="lpstr">
      <vt:lpstr>Arial</vt:lpstr>
      <vt:lpstr>Arial</vt:lpstr>
      <vt:lpstr>Arial CE</vt:lpstr>
      <vt:lpstr>Calibri</vt:lpstr>
      <vt:lpstr>Times New Roman</vt:lpstr>
      <vt:lpstr>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Struktura organizacyjna nadleśnictwa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Pozyskanie drewna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Finanse- podatki lokalne do gmin – 960 877, 00 zł  </vt:lpstr>
      <vt:lpstr> Finanse- podatki lokalne do gmin – 960 877, 00 zł  </vt:lpstr>
      <vt:lpstr> Finanse- podatki lokalne do gmin – 960 877, 00 zł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x</dc:creator>
  <cp:lastModifiedBy>Paweł Nowak</cp:lastModifiedBy>
  <cp:revision>100</cp:revision>
  <dcterms:created xsi:type="dcterms:W3CDTF">2018-04-04T08:10:24Z</dcterms:created>
  <dcterms:modified xsi:type="dcterms:W3CDTF">2025-04-04T06:17:28Z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